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62" r:id="rId10"/>
    <p:sldId id="263" r:id="rId11"/>
    <p:sldId id="264" r:id="rId12"/>
    <p:sldId id="27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>
                <a:solidFill>
                  <a:srgbClr val="C00000"/>
                </a:solidFill>
                <a:effectLst/>
                <a:latin typeface="Batang" pitchFamily="18" charset="-127"/>
                <a:ea typeface="Batang" pitchFamily="18" charset="-127"/>
              </a:rPr>
              <a:t>Внимание!  </a:t>
            </a:r>
            <a:r>
              <a:rPr lang="ru-RU" sz="7200" b="1" i="1" dirty="0" smtClean="0">
                <a:solidFill>
                  <a:srgbClr val="C00000"/>
                </a:solidFill>
                <a:effectLst/>
                <a:latin typeface="Batang" pitchFamily="18" charset="-127"/>
                <a:ea typeface="Batang" pitchFamily="18" charset="-127"/>
              </a:rPr>
              <a:t/>
            </a:r>
            <a:br>
              <a:rPr lang="ru-RU" sz="7200" b="1" i="1" dirty="0" smtClean="0">
                <a:solidFill>
                  <a:srgbClr val="C00000"/>
                </a:solidFill>
                <a:effectLst/>
                <a:latin typeface="Batang" pitchFamily="18" charset="-127"/>
                <a:ea typeface="Batang" pitchFamily="18" charset="-127"/>
              </a:rPr>
            </a:br>
            <a:r>
              <a:rPr lang="ru-RU" sz="7200" b="1" dirty="0" smtClean="0">
                <a:solidFill>
                  <a:srgbClr val="C00000"/>
                </a:solidFill>
                <a:effectLst/>
                <a:latin typeface="Batang" pitchFamily="18" charset="-127"/>
                <a:ea typeface="Batang" pitchFamily="18" charset="-127"/>
              </a:rPr>
              <a:t/>
            </a:r>
            <a:br>
              <a:rPr lang="ru-RU" sz="7200" b="1" dirty="0" smtClean="0">
                <a:solidFill>
                  <a:srgbClr val="C00000"/>
                </a:solidFill>
                <a:effectLst/>
                <a:latin typeface="Batang" pitchFamily="18" charset="-127"/>
                <a:ea typeface="Batang" pitchFamily="18" charset="-127"/>
              </a:rPr>
            </a:br>
            <a:r>
              <a:rPr lang="ru-RU" sz="7200" b="1" dirty="0" smtClean="0">
                <a:solidFill>
                  <a:srgbClr val="C00000"/>
                </a:solidFill>
                <a:effectLst/>
                <a:latin typeface="Batang" pitchFamily="18" charset="-127"/>
                <a:ea typeface="Batang" pitchFamily="18" charset="-127"/>
              </a:rPr>
              <a:t>«Кризис </a:t>
            </a:r>
            <a:br>
              <a:rPr lang="ru-RU" sz="7200" b="1" dirty="0" smtClean="0">
                <a:solidFill>
                  <a:srgbClr val="C00000"/>
                </a:solidFill>
                <a:effectLst/>
                <a:latin typeface="Batang" pitchFamily="18" charset="-127"/>
                <a:ea typeface="Batang" pitchFamily="18" charset="-127"/>
              </a:rPr>
            </a:br>
            <a:r>
              <a:rPr lang="ru-RU" sz="7200" b="1" dirty="0" err="1" smtClean="0">
                <a:solidFill>
                  <a:srgbClr val="C00000"/>
                </a:solidFill>
                <a:effectLst/>
                <a:latin typeface="Batang" pitchFamily="18" charset="-127"/>
                <a:ea typeface="Batang" pitchFamily="18" charset="-127"/>
              </a:rPr>
              <a:t>трЁх</a:t>
            </a:r>
            <a:r>
              <a:rPr lang="ru-RU" sz="7200" b="1" dirty="0" smtClean="0">
                <a:solidFill>
                  <a:srgbClr val="C00000"/>
                </a:solidFill>
                <a:effectLst/>
                <a:latin typeface="Batang" pitchFamily="18" charset="-127"/>
                <a:ea typeface="Batang" pitchFamily="18" charset="-127"/>
              </a:rPr>
              <a:t> </a:t>
            </a:r>
            <a:r>
              <a:rPr lang="ru-RU" sz="7200" b="1" dirty="0">
                <a:solidFill>
                  <a:srgbClr val="C00000"/>
                </a:solidFill>
                <a:effectLst/>
                <a:latin typeface="Batang" pitchFamily="18" charset="-127"/>
                <a:ea typeface="Batang" pitchFamily="18" charset="-127"/>
              </a:rPr>
              <a:t>лет</a:t>
            </a:r>
            <a:r>
              <a:rPr lang="ru-RU" sz="7200" b="1" dirty="0" smtClean="0">
                <a:solidFill>
                  <a:srgbClr val="C00000"/>
                </a:solidFill>
                <a:effectLst/>
                <a:latin typeface="Batang" pitchFamily="18" charset="-127"/>
                <a:ea typeface="Batang" pitchFamily="18" charset="-127"/>
              </a:rPr>
              <a:t>!»</a:t>
            </a:r>
            <a:r>
              <a:rPr lang="ru-RU" sz="7200" b="1" dirty="0">
                <a:solidFill>
                  <a:srgbClr val="C00000"/>
                </a:solidFill>
                <a:effectLst/>
                <a:latin typeface="Batang" pitchFamily="18" charset="-127"/>
                <a:ea typeface="Batang" pitchFamily="18" charset="-127"/>
              </a:rPr>
              <a:t/>
            </a:r>
            <a:br>
              <a:rPr lang="ru-RU" sz="7200" b="1" dirty="0">
                <a:solidFill>
                  <a:srgbClr val="C00000"/>
                </a:solidFill>
                <a:effectLst/>
                <a:latin typeface="Batang" pitchFamily="18" charset="-127"/>
                <a:ea typeface="Batang" pitchFamily="18" charset="-127"/>
              </a:rPr>
            </a:br>
            <a:endParaRPr lang="ru-RU" sz="72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084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Решение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/>
          <a:lstStyle/>
          <a:p>
            <a:r>
              <a:rPr lang="ru-RU" dirty="0"/>
              <a:t>«Ты будешь кушать гречневую кашу или рисовую?».  </a:t>
            </a:r>
          </a:p>
          <a:p>
            <a:endParaRPr lang="ru-RU" dirty="0"/>
          </a:p>
        </p:txBody>
      </p:sp>
      <p:pic>
        <p:nvPicPr>
          <p:cNvPr id="5122" name="Picture 2" descr="C:\Мои документы\1296120850_59221492_food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36765"/>
            <a:ext cx="7204166" cy="441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99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«Давай вместе!»</a:t>
            </a:r>
            <a:endParaRPr lang="ru-RU" dirty="0"/>
          </a:p>
        </p:txBody>
      </p:sp>
      <p:pic>
        <p:nvPicPr>
          <p:cNvPr id="7170" name="Picture 2" descr="C:\Мои документы\igrushk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72" y="1412776"/>
            <a:ext cx="3299208" cy="494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Мои документы\1324321253_novy-god-s-det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02814"/>
            <a:ext cx="5341752" cy="334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60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720080"/>
          </a:xfrm>
        </p:spPr>
        <p:txBody>
          <a:bodyPr/>
          <a:lstStyle/>
          <a:p>
            <a:pPr algn="ctr"/>
            <a:r>
              <a:rPr lang="ru-RU" b="1" dirty="0">
                <a:effectLst/>
              </a:rPr>
              <a:t>«Упрямство»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dirty="0" smtClean="0"/>
              <a:t>это </a:t>
            </a:r>
            <a:r>
              <a:rPr lang="ru-RU" dirty="0"/>
              <a:t>«реакция не на предложение, а на своё собственное решение». </a:t>
            </a:r>
          </a:p>
        </p:txBody>
      </p:sp>
      <p:pic>
        <p:nvPicPr>
          <p:cNvPr id="4" name="Picture 2" descr="C:\Мои документы\835556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41645"/>
            <a:ext cx="4559314" cy="36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249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/>
              <a:t>Например, малыш просит дать ему мяч. </a:t>
            </a:r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Но </a:t>
            </a:r>
            <a:r>
              <a:rPr lang="ru-RU" dirty="0"/>
              <a:t>мяча нет, и мама предлагает ему замену, </a:t>
            </a:r>
            <a:r>
              <a:rPr lang="ru-RU" dirty="0" smtClean="0"/>
              <a:t>его </a:t>
            </a:r>
            <a:r>
              <a:rPr lang="ru-RU" dirty="0"/>
              <a:t>любимую книжку. </a:t>
            </a:r>
            <a:r>
              <a:rPr lang="ru-RU" dirty="0" smtClean="0"/>
              <a:t>Малыш </a:t>
            </a:r>
            <a:r>
              <a:rPr lang="ru-RU" dirty="0"/>
              <a:t>понимает, что книжка намного интереснее, чем мяч. Но все равно настаивает на своем: «Дай мяч!». Почему? </a:t>
            </a:r>
          </a:p>
        </p:txBody>
      </p:sp>
      <p:pic>
        <p:nvPicPr>
          <p:cNvPr id="10242" name="Picture 2" descr="C:\Мои документы\44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20655"/>
            <a:ext cx="1949931" cy="20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Мои документы\veselue_mashinki_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60350"/>
            <a:ext cx="1935798" cy="19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pic>
        <p:nvPicPr>
          <p:cNvPr id="9220" name="Picture 4" descr="C:\Мои документы\495_95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16067"/>
            <a:ext cx="5688632" cy="4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/>
          <a:lstStyle/>
          <a:p>
            <a:r>
              <a:rPr lang="ru-RU" dirty="0"/>
              <a:t>Просто подождите несколько минут.</a:t>
            </a:r>
          </a:p>
        </p:txBody>
      </p:sp>
    </p:spTree>
    <p:extLst>
      <p:ext uri="{BB962C8B-B14F-4D97-AF65-F5344CB8AC3E}">
        <p14:creationId xmlns:p14="http://schemas.microsoft.com/office/powerpoint/2010/main" val="24288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</a:rPr>
              <a:t>«Деспотизм»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1266" name="Picture 2" descr="C:\Мои документы\pic.114115.4.350x4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52281"/>
            <a:ext cx="3200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124744"/>
            <a:ext cx="8676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sz="3600" dirty="0"/>
              <a:t>Деспотизм проявляется в том, что ребёнок хочет стать «господином положения». </a:t>
            </a:r>
          </a:p>
        </p:txBody>
      </p:sp>
      <p:pic>
        <p:nvPicPr>
          <p:cNvPr id="11267" name="Picture 3" descr="C:\Мои документы\2966751-studio-shot-of-a-young-woman-having-problem-educate-her-chi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79070"/>
            <a:ext cx="3168352" cy="368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13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Уступайте ребенку в «мелочах». Но в том, что касается здоровья и безопасности самого ребенка и других людей – будьте непреклонны (безо всяких исключений). </a:t>
            </a:r>
          </a:p>
        </p:txBody>
      </p:sp>
    </p:spTree>
    <p:extLst>
      <p:ext uri="{BB962C8B-B14F-4D97-AF65-F5344CB8AC3E}">
        <p14:creationId xmlns:p14="http://schemas.microsoft.com/office/powerpoint/2010/main" val="233059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5243413"/>
          </a:xfrm>
        </p:spPr>
        <p:txBody>
          <a:bodyPr>
            <a:normAutofit/>
          </a:bodyPr>
          <a:lstStyle/>
          <a:p>
            <a:pPr algn="ctr"/>
            <a:endParaRPr lang="ru-RU" sz="5400" b="1" dirty="0" smtClean="0"/>
          </a:p>
          <a:p>
            <a:pPr algn="ctr"/>
            <a:r>
              <a:rPr lang="ru-RU" sz="5400" b="1" dirty="0" smtClean="0"/>
              <a:t>Рекомендации </a:t>
            </a:r>
            <a:r>
              <a:rPr lang="ru-RU" sz="5400" b="1" dirty="0"/>
              <a:t>родителям по взаимодействию с ребёнком, переживающим кризис трёх лет: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43035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686800" cy="640871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1. Единство требований в семье по отношению к ребёнку.</a:t>
            </a:r>
            <a:endParaRPr lang="ru-RU" dirty="0"/>
          </a:p>
          <a:p>
            <a:r>
              <a:rPr lang="ru-RU" b="1" dirty="0"/>
              <a:t>2. Установление границ дозволенного («можно и нельзя»).</a:t>
            </a:r>
            <a:endParaRPr lang="ru-RU" dirty="0"/>
          </a:p>
          <a:p>
            <a:r>
              <a:rPr lang="ru-RU" b="1" dirty="0"/>
              <a:t>3. Поощрение самостоятельности и активности малыша!</a:t>
            </a:r>
            <a:endParaRPr lang="ru-RU" dirty="0"/>
          </a:p>
          <a:p>
            <a:r>
              <a:rPr lang="ru-RU" b="1" dirty="0"/>
              <a:t>4. Покажите своему ребёнку, что вы его цените и уважаете</a:t>
            </a:r>
            <a:r>
              <a:rPr lang="ru-RU" b="1" dirty="0" smtClean="0"/>
              <a:t>.</a:t>
            </a:r>
          </a:p>
          <a:p>
            <a:r>
              <a:rPr lang="ru-RU" b="1" dirty="0"/>
              <a:t>5. Находите способы переключения внимания ребёнка, если он впадает в истерику. Будьте артистичны! Заинтригуйте!</a:t>
            </a:r>
            <a:endParaRPr lang="ru-RU" dirty="0"/>
          </a:p>
          <a:p>
            <a:r>
              <a:rPr lang="ru-RU" b="1" dirty="0"/>
              <a:t>6. Уговаривать и ругать малыша во время истерики бесполезно.</a:t>
            </a:r>
            <a:endParaRPr lang="ru-RU" dirty="0"/>
          </a:p>
          <a:p>
            <a:r>
              <a:rPr lang="ru-RU" b="1" dirty="0"/>
              <a:t>7. Опасна для душевного здоровья ребёнка - изоляция (например, во время «приступа гнева</a:t>
            </a:r>
            <a:r>
              <a:rPr lang="ru-RU" b="1" dirty="0" smtClean="0"/>
              <a:t>»).</a:t>
            </a:r>
          </a:p>
          <a:p>
            <a:r>
              <a:rPr lang="ru-RU" b="1" dirty="0"/>
              <a:t>8. Принимайте своего малыша таким, какой он есть!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29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Мои документы\ec936707aec6dc9cd7459bbaa4ebd72ad45cbb1095870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8934">
            <a:off x="286975" y="213863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Мои документы\99071609787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7343">
            <a:off x="4860031" y="1898226"/>
            <a:ext cx="3928715" cy="439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468" y="6021288"/>
            <a:ext cx="8458200" cy="663821"/>
          </a:xfrm>
          <a:prstGeom prst="rect">
            <a:avLst/>
          </a:prstGeom>
        </p:spPr>
        <p:txBody>
          <a:bodyPr vert="horz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      </a:t>
            </a:r>
            <a:r>
              <a:rPr lang="ru-RU" sz="3200" b="1" i="1" dirty="0" smtClean="0">
                <a:solidFill>
                  <a:schemeClr val="tx1"/>
                </a:solidFill>
              </a:rPr>
              <a:t>Педагог-психолог    </a:t>
            </a:r>
            <a:r>
              <a:rPr lang="ru-RU" sz="3200" b="1" i="1" dirty="0" smtClean="0">
                <a:solidFill>
                  <a:schemeClr val="tx1"/>
                </a:solidFill>
              </a:rPr>
              <a:t>Цветкова З.И.</a:t>
            </a:r>
            <a:endParaRPr lang="ru-RU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0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Что такое кризис 3-х лет? </a:t>
            </a:r>
            <a:endParaRPr lang="ru-RU" b="1" i="1" dirty="0" smtClean="0"/>
          </a:p>
          <a:p>
            <a:pPr marL="0" indent="0">
              <a:buNone/>
            </a:pPr>
            <a:r>
              <a:rPr lang="ru-RU" dirty="0" smtClean="0"/>
              <a:t>-Кризис </a:t>
            </a:r>
            <a:r>
              <a:rPr lang="ru-RU" dirty="0"/>
              <a:t>3-х лет – это бунт против авторитарного воспитания, это протест ребенка требующего самостоятельности. Любой кризис – это внутреннее противоречие между «хочу» и «могу».</a:t>
            </a:r>
          </a:p>
          <a:p>
            <a:r>
              <a:rPr lang="ru-RU" b="1" i="1" dirty="0" smtClean="0"/>
              <a:t>С </a:t>
            </a:r>
            <a:r>
              <a:rPr lang="ru-RU" b="1" i="1" dirty="0"/>
              <a:t>чем связано его возникновение? 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- С </a:t>
            </a:r>
            <a:r>
              <a:rPr lang="ru-RU" dirty="0"/>
              <a:t>развитием личности ребёнка!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3718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effectLst/>
              </a:rPr>
              <a:t>Как начинается кризис?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О себе в 1 лице: « Я хочу ..!»  </a:t>
            </a:r>
          </a:p>
          <a:p>
            <a:r>
              <a:rPr lang="ru-RU" sz="4800" b="1" dirty="0" smtClean="0"/>
              <a:t>«Я сам!»</a:t>
            </a:r>
          </a:p>
          <a:p>
            <a:r>
              <a:rPr lang="ru-RU" sz="4800" b="1" dirty="0" smtClean="0"/>
              <a:t>«Кризис Я САМ»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1768328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b="1" dirty="0"/>
              <a:t>Кризис трёх лет может сопровождаться   симптомами (или некоторыми из них), которые обычно «обостряются» в ситуации непонимания взрослыми   потребностей ребёнка.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1585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575" y="203564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effectLst/>
              </a:rPr>
              <a:t>«Негативизм»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47260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Негативизм </a:t>
            </a:r>
            <a:r>
              <a:rPr lang="ru-RU" sz="2800" dirty="0"/>
              <a:t>вынуждает ребёнка поступать вопреки своему </a:t>
            </a:r>
            <a:r>
              <a:rPr lang="ru-RU" sz="2800" dirty="0" smtClean="0"/>
              <a:t>желанию. </a:t>
            </a:r>
            <a:r>
              <a:rPr lang="ru-RU" sz="2800" dirty="0"/>
              <a:t>Ребёнок отказывается делать то, что мы его просим, </a:t>
            </a:r>
            <a:r>
              <a:rPr lang="ru-RU" sz="2800" dirty="0" smtClean="0"/>
              <a:t>только </a:t>
            </a:r>
            <a:r>
              <a:rPr lang="ru-RU" sz="2800" dirty="0"/>
              <a:t>потому, что его </a:t>
            </a:r>
            <a:r>
              <a:rPr lang="ru-RU" sz="2800" dirty="0" smtClean="0"/>
              <a:t>попросили </a:t>
            </a:r>
            <a:r>
              <a:rPr lang="ru-RU" sz="2800" dirty="0"/>
              <a:t>об этом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C:\Мои документы\562762-10626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52736"/>
            <a:ext cx="21621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0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1.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i="1" dirty="0" smtClean="0"/>
              <a:t>«Мама </a:t>
            </a:r>
            <a:r>
              <a:rPr lang="ru-RU" b="1" i="1" dirty="0"/>
              <a:t>предлагает идти на прогулку</a:t>
            </a:r>
            <a:r>
              <a:rPr lang="ru-RU" b="1" i="1" dirty="0" smtClean="0"/>
              <a:t>.»</a:t>
            </a:r>
          </a:p>
          <a:p>
            <a:pPr lvl="0"/>
            <a:r>
              <a:rPr lang="ru-RU" b="1" i="1" dirty="0" smtClean="0"/>
              <a:t>                                                 - «Не пойду!»  </a:t>
            </a:r>
          </a:p>
          <a:p>
            <a:pPr lvl="0"/>
            <a:r>
              <a:rPr lang="ru-RU" b="1" i="1" dirty="0"/>
              <a:t> </a:t>
            </a:r>
            <a:r>
              <a:rPr lang="ru-RU" b="1" i="1" dirty="0" smtClean="0"/>
              <a:t>                                               отвечает ребенок.</a:t>
            </a:r>
          </a:p>
          <a:p>
            <a:pPr lvl="0"/>
            <a:r>
              <a:rPr lang="ru-RU" b="1" i="1" dirty="0"/>
              <a:t> </a:t>
            </a:r>
            <a:r>
              <a:rPr lang="ru-RU" b="1" i="1" dirty="0" smtClean="0"/>
              <a:t>                                                </a:t>
            </a:r>
            <a:endParaRPr lang="ru-RU" b="1" i="1" dirty="0"/>
          </a:p>
          <a:p>
            <a:pPr lvl="0"/>
            <a:endParaRPr lang="ru-RU" b="1" i="1" dirty="0" smtClean="0"/>
          </a:p>
          <a:p>
            <a:pPr marL="0" lvl="0" indent="0">
              <a:buNone/>
            </a:pPr>
            <a:endParaRPr lang="ru-RU" dirty="0"/>
          </a:p>
          <a:p>
            <a:r>
              <a:rPr lang="ru-RU" dirty="0" smtClean="0"/>
              <a:t>                                           </a:t>
            </a:r>
            <a:endParaRPr lang="ru-RU" dirty="0"/>
          </a:p>
        </p:txBody>
      </p:sp>
      <p:pic>
        <p:nvPicPr>
          <p:cNvPr id="2050" name="Picture 2" descr="C:\Мои документы\rebenok-na-progul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4464496" cy="296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5469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ru-RU" dirty="0" smtClean="0"/>
              <a:t>Решение.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/>
          <a:lstStyle/>
          <a:p>
            <a:r>
              <a:rPr lang="ru-RU" dirty="0"/>
              <a:t>«Солнышко, мы гулять пойдем?».</a:t>
            </a:r>
            <a:r>
              <a:rPr lang="ru-RU" b="1" dirty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C:\Мои документы\udobnaya-odezhda-dlya-progulki-s-rebenk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6" y="1772816"/>
            <a:ext cx="5034297" cy="27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Мои документы\88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31" y="3831237"/>
            <a:ext cx="4517762" cy="300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58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«Гулять сегодня не пойдем!»</a:t>
            </a:r>
            <a:endParaRPr lang="ru-RU" dirty="0"/>
          </a:p>
        </p:txBody>
      </p:sp>
      <p:pic>
        <p:nvPicPr>
          <p:cNvPr id="6146" name="Picture 2" descr="C:\Мои документы\img_11530093_80_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1340768"/>
            <a:ext cx="4277817" cy="517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04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2.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i="1" dirty="0"/>
              <a:t>«Ребенок отказывается, есть кашу» 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C:\Мои документы\48999282bd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3650">
            <a:off x="360332" y="2421049"/>
            <a:ext cx="42918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Мои документы\14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589">
            <a:off x="4728968" y="3624420"/>
            <a:ext cx="4000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36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</TotalTime>
  <Words>425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Внимание!    «Кризис  трЁх лет!» </vt:lpstr>
      <vt:lpstr>Презентация PowerPoint</vt:lpstr>
      <vt:lpstr>Как начинается кризис? </vt:lpstr>
      <vt:lpstr>Презентация PowerPoint</vt:lpstr>
      <vt:lpstr>«Негативизм»</vt:lpstr>
      <vt:lpstr>Ситуация 1.</vt:lpstr>
      <vt:lpstr>Решение.</vt:lpstr>
      <vt:lpstr>«Гулять сегодня не пойдем!»</vt:lpstr>
      <vt:lpstr>Ситуация 2.</vt:lpstr>
      <vt:lpstr>Решение.</vt:lpstr>
      <vt:lpstr>«Давай вместе!»</vt:lpstr>
      <vt:lpstr>«Упрямство»</vt:lpstr>
      <vt:lpstr>Ситуация.</vt:lpstr>
      <vt:lpstr>решение</vt:lpstr>
      <vt:lpstr>«Деспотизм» </vt:lpstr>
      <vt:lpstr>Решение.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Внимание!    «Кризис  трЁх лет!» </dc:title>
  <dc:creator>рыбка</dc:creator>
  <cp:lastModifiedBy>рыбка</cp:lastModifiedBy>
  <cp:revision>11</cp:revision>
  <dcterms:created xsi:type="dcterms:W3CDTF">2012-09-19T10:38:05Z</dcterms:created>
  <dcterms:modified xsi:type="dcterms:W3CDTF">2013-02-27T05:07:14Z</dcterms:modified>
</cp:coreProperties>
</file>